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4569" r:id="rId4"/>
  </p:sldMasterIdLst>
  <p:notesMasterIdLst>
    <p:notesMasterId r:id="rId50"/>
  </p:notesMasterIdLst>
  <p:sldIdLst>
    <p:sldId id="256" r:id="rId5"/>
    <p:sldId id="258" r:id="rId6"/>
    <p:sldId id="259" r:id="rId7"/>
    <p:sldId id="260" r:id="rId8"/>
    <p:sldId id="261" r:id="rId9"/>
    <p:sldId id="262" r:id="rId10"/>
    <p:sldId id="287" r:id="rId11"/>
    <p:sldId id="263" r:id="rId12"/>
    <p:sldId id="264" r:id="rId13"/>
    <p:sldId id="269" r:id="rId14"/>
    <p:sldId id="270" r:id="rId15"/>
    <p:sldId id="271" r:id="rId16"/>
    <p:sldId id="265" r:id="rId17"/>
    <p:sldId id="266" r:id="rId18"/>
    <p:sldId id="272" r:id="rId19"/>
    <p:sldId id="273" r:id="rId20"/>
    <p:sldId id="267" r:id="rId21"/>
    <p:sldId id="268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8" r:id="rId36"/>
    <p:sldId id="289" r:id="rId37"/>
    <p:sldId id="290" r:id="rId38"/>
    <p:sldId id="291" r:id="rId39"/>
    <p:sldId id="292" r:id="rId40"/>
    <p:sldId id="293" r:id="rId41"/>
    <p:sldId id="257" r:id="rId42"/>
    <p:sldId id="294" r:id="rId43"/>
    <p:sldId id="295" r:id="rId44"/>
    <p:sldId id="296" r:id="rId45"/>
    <p:sldId id="297" r:id="rId46"/>
    <p:sldId id="298" r:id="rId47"/>
    <p:sldId id="299" r:id="rId48"/>
    <p:sldId id="300" r:id="rId4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theme" Target="theme/theme1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8" Type="http://schemas.openxmlformats.org/officeDocument/2006/relationships/slide" Target="slides/slide4.xml"/><Relationship Id="rId51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E0A0D5-8F98-4CC1-A28E-021F0B6B475C}" type="datetimeFigureOut">
              <a:rPr lang="en-US" smtClean="0"/>
              <a:t>10/14/2023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03C52C-5E29-41AF-BAA3-8217E886DA0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19617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3A750590-9F9A-443B-9295-A3931D8194B1}" type="datetime1">
              <a:rPr lang="en-US" smtClean="0"/>
              <a:t>10/14/2023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13314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59126-4846-4E88-BDD9-5585CC877E47}" type="datetime1">
              <a:rPr lang="en-US" smtClean="0"/>
              <a:t>10/14/2023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3477107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D9359126-4846-4E88-BDD9-5585CC877E47}" type="datetime1">
              <a:rPr lang="en-US" smtClean="0"/>
              <a:t>10/14/2023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7026919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D9359126-4846-4E88-BDD9-5585CC877E47}" type="datetime1">
              <a:rPr lang="en-US" smtClean="0"/>
              <a:t>10/14/2023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55475617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D9359126-4846-4E88-BDD9-5585CC877E47}" type="datetime1">
              <a:rPr lang="en-US" smtClean="0"/>
              <a:t>10/14/2023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0988181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59126-4846-4E88-BDD9-5585CC877E47}" type="datetime1">
              <a:rPr lang="en-US" smtClean="0"/>
              <a:t>10/14/2023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0450468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59126-4846-4E88-BDD9-5585CC877E47}" type="datetime1">
              <a:rPr lang="en-US" smtClean="0"/>
              <a:t>10/14/2023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9820422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59126-4846-4E88-BDD9-5585CC877E47}" type="datetime1">
              <a:rPr lang="en-US" smtClean="0"/>
              <a:t>10/14/2023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5360486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D9359126-4846-4E88-BDD9-5585CC877E47}" type="datetime1">
              <a:rPr lang="en-US" smtClean="0"/>
              <a:t>10/14/2023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3147156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59126-4846-4E88-BDD9-5585CC877E47}" type="datetime1">
              <a:rPr lang="en-US" smtClean="0"/>
              <a:t>10/14/2023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221914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78BFACF8-E63D-4673-A128-83547867BB7A}" type="datetime1">
              <a:rPr lang="en-US" smtClean="0"/>
              <a:t>10/14/2023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48897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59126-4846-4E88-BDD9-5585CC877E47}" type="datetime1">
              <a:rPr lang="en-US" smtClean="0"/>
              <a:t>10/14/2023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9986075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59126-4846-4E88-BDD9-5585CC877E47}" type="datetime1">
              <a:rPr lang="en-US" smtClean="0"/>
              <a:t>10/14/2023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2440862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E6829-5A25-485A-91B1-5D6D58BB9F23}" type="datetime1">
              <a:rPr lang="en-US" smtClean="0"/>
              <a:t>10/14/2023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36986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2F5CD-23D0-4DD1-85B1-71F1825FB3EC}" type="datetime1">
              <a:rPr lang="en-US" smtClean="0"/>
              <a:t>10/14/2023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66260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59126-4846-4E88-BDD9-5585CC877E47}" type="datetime1">
              <a:rPr lang="en-US" smtClean="0"/>
              <a:t>10/14/2023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6100848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EB420-1875-490A-8C4B-7AAB939FBE08}" type="datetime1">
              <a:rPr lang="en-US" smtClean="0"/>
              <a:t>10/14/2023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40086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359126-4846-4E88-BDD9-5585CC877E47}" type="datetime1">
              <a:rPr lang="en-US" smtClean="0"/>
              <a:t>10/14/2023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2585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570" r:id="rId1"/>
    <p:sldLayoutId id="2147484571" r:id="rId2"/>
    <p:sldLayoutId id="2147484572" r:id="rId3"/>
    <p:sldLayoutId id="2147484573" r:id="rId4"/>
    <p:sldLayoutId id="2147484574" r:id="rId5"/>
    <p:sldLayoutId id="2147484575" r:id="rId6"/>
    <p:sldLayoutId id="2147484576" r:id="rId7"/>
    <p:sldLayoutId id="2147484577" r:id="rId8"/>
    <p:sldLayoutId id="2147484578" r:id="rId9"/>
    <p:sldLayoutId id="2147484579" r:id="rId10"/>
    <p:sldLayoutId id="2147484580" r:id="rId11"/>
    <p:sldLayoutId id="2147484581" r:id="rId12"/>
    <p:sldLayoutId id="2147484582" r:id="rId13"/>
    <p:sldLayoutId id="2147484583" r:id="rId14"/>
    <p:sldLayoutId id="2147484584" r:id="rId15"/>
    <p:sldLayoutId id="2147484585" r:id="rId16"/>
    <p:sldLayoutId id="2147484586" r:id="rId17"/>
  </p:sldLayoutIdLst>
  <p:hf sldNum="0"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E5CD8D-E704-46A1-BC3E-9A644A9FFD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21282" y="814618"/>
            <a:ext cx="6098705" cy="5222117"/>
          </a:xfrm>
        </p:spPr>
        <p:txBody>
          <a:bodyPr anchor="ctr">
            <a:normAutofit/>
          </a:bodyPr>
          <a:lstStyle/>
          <a:p>
            <a:r>
              <a:rPr 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" panose="02040604050505020304" pitchFamily="18" charset="0"/>
              </a:rPr>
              <a:t>NAAN MUDHAALAVAN</a:t>
            </a:r>
            <a:br>
              <a:rPr lang="en-US" sz="5400" dirty="0"/>
            </a:br>
            <a:br>
              <a:rPr lang="en-US" sz="5400" dirty="0"/>
            </a:br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Algerian" panose="04020705040A02060702" pitchFamily="82" charset="0"/>
              </a:rPr>
              <a:t>FUNDAMETALS OF DATA ANALYTICS WITH TABLEAU    </a:t>
            </a:r>
            <a:r>
              <a:rPr lang="en-US" sz="5400" b="1" dirty="0">
                <a:solidFill>
                  <a:schemeClr val="accent1">
                    <a:lumMod val="75000"/>
                  </a:schemeClr>
                </a:solidFill>
                <a:latin typeface="Algerian" panose="04020705040A02060702" pitchFamily="82" charset="0"/>
              </a:rPr>
              <a:t> </a:t>
            </a:r>
            <a:br>
              <a:rPr lang="en-US" sz="5400" b="1" dirty="0">
                <a:solidFill>
                  <a:srgbClr val="C00000"/>
                </a:solidFill>
              </a:rPr>
            </a:br>
            <a:br>
              <a:rPr lang="en-US" sz="5400" b="1" i="1" dirty="0">
                <a:solidFill>
                  <a:srgbClr val="C00000"/>
                </a:solidFill>
                <a:latin typeface="Bahnschrift SemiBold Condensed" panose="020B0502040204020203" pitchFamily="34" charset="0"/>
              </a:rPr>
            </a:br>
            <a:r>
              <a:rPr lang="en-US" sz="3100" i="1" dirty="0">
                <a:latin typeface="Bahnschrift SemiBold Condensed" panose="020B0502040204020203" pitchFamily="34" charset="0"/>
              </a:rPr>
              <a:t>PROJECT TITLE: INDIA’S AGRICULTURAL CROP PRODUCTION ANALYSIS(1997-2021)</a:t>
            </a:r>
            <a:br>
              <a:rPr lang="en-US" sz="5400" dirty="0"/>
            </a:br>
            <a:endParaRPr lang="en-US" sz="5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09A740-48C5-4AE5-879B-F567D3D7AC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03028" y="821265"/>
            <a:ext cx="3265713" cy="5222117"/>
          </a:xfrm>
        </p:spPr>
        <p:txBody>
          <a:bodyPr anchor="ctr">
            <a:normAutofit/>
          </a:bodyPr>
          <a:lstStyle/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546649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597F2-C272-42F7-891D-9AB420990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225" y="0"/>
            <a:ext cx="10396882" cy="115196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latin typeface="Arial Narrow" panose="020B0606020202030204" pitchFamily="34" charset="0"/>
              </a:rPr>
              <a:t>SEASON BASED CULTIVATION AREA</a:t>
            </a:r>
            <a:endParaRPr lang="en-IN" sz="4800" b="1" dirty="0">
              <a:latin typeface="Arial Narrow" panose="020B0606020202030204" pitchFamily="34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489AB7A-B986-441F-BCFB-79DA9BED59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" y="1308847"/>
            <a:ext cx="12192000" cy="5549153"/>
          </a:xfrm>
        </p:spPr>
      </p:pic>
    </p:spTree>
    <p:extLst>
      <p:ext uri="{BB962C8B-B14F-4D97-AF65-F5344CB8AC3E}">
        <p14:creationId xmlns:p14="http://schemas.microsoft.com/office/powerpoint/2010/main" val="28969963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ADC34-B943-4847-B455-5BDC126D36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0"/>
            <a:ext cx="10396882" cy="115196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latin typeface="Arial Narrow" panose="020B0606020202030204" pitchFamily="34" charset="0"/>
              </a:rPr>
              <a:t>CROP PLANTATION BY AREA</a:t>
            </a:r>
            <a:endParaRPr lang="en-IN" sz="4800" b="1" dirty="0">
              <a:latin typeface="Arial Narrow" panose="020B0606020202030204" pitchFamily="34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8AF91E2-7E4E-45F3-B7F2-5066EAF865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151965"/>
            <a:ext cx="12191999" cy="5706035"/>
          </a:xfrm>
        </p:spPr>
      </p:pic>
    </p:spTree>
    <p:extLst>
      <p:ext uri="{BB962C8B-B14F-4D97-AF65-F5344CB8AC3E}">
        <p14:creationId xmlns:p14="http://schemas.microsoft.com/office/powerpoint/2010/main" val="33673819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FFA974-6DD2-4EAA-85AB-9F9766532D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612" y="31376"/>
            <a:ext cx="10396882" cy="115196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latin typeface="Arial Narrow" panose="020B0606020202030204" pitchFamily="34" charset="0"/>
              </a:rPr>
              <a:t>CROP (PLANTATION BY COUNT)</a:t>
            </a:r>
            <a:endParaRPr lang="en-IN" sz="4800" b="1" dirty="0">
              <a:latin typeface="Arial Narrow" panose="020B0606020202030204" pitchFamily="34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2BE1D4C-558A-4405-9198-8692731A5E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075765"/>
            <a:ext cx="12191999" cy="5907741"/>
          </a:xfrm>
        </p:spPr>
      </p:pic>
    </p:spTree>
    <p:extLst>
      <p:ext uri="{BB962C8B-B14F-4D97-AF65-F5344CB8AC3E}">
        <p14:creationId xmlns:p14="http://schemas.microsoft.com/office/powerpoint/2010/main" val="33696012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DBA933-3ED3-4A3C-B242-DB0C8D781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684" y="0"/>
            <a:ext cx="10396882" cy="115196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latin typeface="Arial Narrow" panose="020B0606020202030204" pitchFamily="34" charset="0"/>
              </a:rPr>
              <a:t>YIELD BY SEASON</a:t>
            </a:r>
            <a:endParaRPr lang="en-IN" sz="4800" b="1" dirty="0">
              <a:latin typeface="Arial Narrow" panose="020B0606020202030204" pitchFamily="34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11CF8BF-69B1-459F-8D56-38E2B3E0F7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219201"/>
            <a:ext cx="12192000" cy="5638800"/>
          </a:xfrm>
        </p:spPr>
      </p:pic>
    </p:spTree>
    <p:extLst>
      <p:ext uri="{BB962C8B-B14F-4D97-AF65-F5344CB8AC3E}">
        <p14:creationId xmlns:p14="http://schemas.microsoft.com/office/powerpoint/2010/main" val="11897066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EC671D-2C8A-47D1-9C6D-9F52473926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0"/>
            <a:ext cx="10396882" cy="115196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latin typeface="Arial Narrow" panose="020B0606020202030204" pitchFamily="34" charset="0"/>
              </a:rPr>
              <a:t>SEASON WISE PRODUCTION</a:t>
            </a:r>
            <a:endParaRPr lang="en-IN" sz="4800" b="1" dirty="0">
              <a:latin typeface="Arial Narrow" panose="020B0606020202030204" pitchFamily="34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8FF65DB-70C7-4FCB-9BF1-AB14F3A95C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264025"/>
            <a:ext cx="12191999" cy="5593976"/>
          </a:xfrm>
        </p:spPr>
      </p:pic>
    </p:spTree>
    <p:extLst>
      <p:ext uri="{BB962C8B-B14F-4D97-AF65-F5344CB8AC3E}">
        <p14:creationId xmlns:p14="http://schemas.microsoft.com/office/powerpoint/2010/main" val="14068376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BA362-7305-4BB2-B87E-1C2C6849D0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22412"/>
            <a:ext cx="10396882" cy="1151965"/>
          </a:xfrm>
        </p:spPr>
        <p:txBody>
          <a:bodyPr>
            <a:normAutofit/>
          </a:bodyPr>
          <a:lstStyle/>
          <a:p>
            <a:pPr algn="ctr"/>
            <a:r>
              <a:rPr lang="en-US" sz="4400" b="1" dirty="0">
                <a:latin typeface="Arial Narrow" panose="020B0606020202030204" pitchFamily="34" charset="0"/>
              </a:rPr>
              <a:t>EAST</a:t>
            </a:r>
            <a:endParaRPr lang="en-IN" sz="4400" b="1" dirty="0">
              <a:latin typeface="Arial Narrow" panose="020B0606020202030204" pitchFamily="34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18880A-ACB8-45DB-809C-64EE843A8B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950259"/>
            <a:ext cx="12191999" cy="5885329"/>
          </a:xfrm>
        </p:spPr>
      </p:pic>
    </p:spTree>
    <p:extLst>
      <p:ext uri="{BB962C8B-B14F-4D97-AF65-F5344CB8AC3E}">
        <p14:creationId xmlns:p14="http://schemas.microsoft.com/office/powerpoint/2010/main" val="16083895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D0B7E8-18E6-48F3-A719-5A04186DCB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118" y="0"/>
            <a:ext cx="10396882" cy="115196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latin typeface="Arial Narrow" panose="020B0606020202030204" pitchFamily="34" charset="0"/>
              </a:rPr>
              <a:t>NORTH</a:t>
            </a:r>
            <a:endParaRPr lang="en-IN" sz="4800" b="1" dirty="0">
              <a:latin typeface="Arial Narrow" panose="020B0606020202030204" pitchFamily="34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E42D356-0404-48EA-87AE-AA0CAE4A13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995083"/>
            <a:ext cx="12191999" cy="5862918"/>
          </a:xfrm>
        </p:spPr>
      </p:pic>
    </p:spTree>
    <p:extLst>
      <p:ext uri="{BB962C8B-B14F-4D97-AF65-F5344CB8AC3E}">
        <p14:creationId xmlns:p14="http://schemas.microsoft.com/office/powerpoint/2010/main" val="7095195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0792C3-3793-4101-83B4-DFAF07A2C3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582" y="22412"/>
            <a:ext cx="10396882" cy="947290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latin typeface="Arial Narrow" panose="020B0606020202030204" pitchFamily="34" charset="0"/>
              </a:rPr>
              <a:t>SOUTH</a:t>
            </a:r>
            <a:endParaRPr lang="en-IN" sz="4800" b="1" dirty="0">
              <a:latin typeface="Arial Narrow" panose="020B0606020202030204" pitchFamily="34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AEBC7C8-B810-4A18-A011-47795AFCA1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039906"/>
            <a:ext cx="12192000" cy="5795682"/>
          </a:xfrm>
        </p:spPr>
      </p:pic>
    </p:spTree>
    <p:extLst>
      <p:ext uri="{BB962C8B-B14F-4D97-AF65-F5344CB8AC3E}">
        <p14:creationId xmlns:p14="http://schemas.microsoft.com/office/powerpoint/2010/main" val="36488620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A621B-971B-4335-8A76-897F6B60E8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7559" y="0"/>
            <a:ext cx="10396882" cy="115196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latin typeface="Arial Narrow" panose="020B0606020202030204" pitchFamily="34" charset="0"/>
              </a:rPr>
              <a:t>WEST</a:t>
            </a:r>
            <a:endParaRPr lang="en-IN" sz="4800" b="1" dirty="0">
              <a:latin typeface="Arial Narrow" panose="020B0606020202030204" pitchFamily="34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74079FD-55AF-463F-A811-A124D925CA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151965"/>
            <a:ext cx="12191999" cy="5706035"/>
          </a:xfrm>
        </p:spPr>
      </p:pic>
    </p:spTree>
    <p:extLst>
      <p:ext uri="{BB962C8B-B14F-4D97-AF65-F5344CB8AC3E}">
        <p14:creationId xmlns:p14="http://schemas.microsoft.com/office/powerpoint/2010/main" val="7773534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A921A-234B-4497-95A4-26127CDA22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224" y="0"/>
            <a:ext cx="10396882" cy="115196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latin typeface="Arial Narrow" panose="020B0606020202030204" pitchFamily="34" charset="0"/>
              </a:rPr>
              <a:t>NORTH-EAST</a:t>
            </a:r>
            <a:endParaRPr lang="en-IN" sz="4800" b="1" dirty="0">
              <a:latin typeface="Arial Narrow" panose="020B0606020202030204" pitchFamily="34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1587C02-3DD4-485E-B1B7-EEE201C12A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013013"/>
            <a:ext cx="12192000" cy="5844988"/>
          </a:xfrm>
        </p:spPr>
      </p:pic>
    </p:spTree>
    <p:extLst>
      <p:ext uri="{BB962C8B-B14F-4D97-AF65-F5344CB8AC3E}">
        <p14:creationId xmlns:p14="http://schemas.microsoft.com/office/powerpoint/2010/main" val="13898712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DA3930-8300-41F7-A93B-4E00149BC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latin typeface="Century" panose="02040604050505020304" pitchFamily="18" charset="0"/>
              </a:rPr>
              <a:t>TEAM ID:NM2023TMID16177</a:t>
            </a:r>
            <a:endParaRPr lang="en-IN" b="1" dirty="0">
              <a:latin typeface="Century" panose="020406040505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DCAEEE-AE5B-44B0-A006-E45DC94910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b="1" dirty="0">
                <a:latin typeface="Century" panose="02040604050505020304" pitchFamily="18" charset="0"/>
                <a:cs typeface="Courier New" panose="02070309020205020404" pitchFamily="49" charset="0"/>
              </a:rPr>
              <a:t>TEAM LEAD ID:</a:t>
            </a:r>
          </a:p>
          <a:p>
            <a:r>
              <a:rPr lang="en-US" b="1" dirty="0">
                <a:latin typeface="Bahnschrift Condensed" panose="020B0502040204020203" pitchFamily="34" charset="0"/>
              </a:rPr>
              <a:t>                                      041D8C9C0F9B083850843A0D5310924C</a:t>
            </a:r>
          </a:p>
          <a:p>
            <a:r>
              <a:rPr lang="en-US" b="1" dirty="0">
                <a:latin typeface="Century" panose="02040604050505020304" pitchFamily="18" charset="0"/>
              </a:rPr>
              <a:t>TEAM MEMBERS ID:</a:t>
            </a:r>
          </a:p>
          <a:p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                                 6E43EB36C99743690C44F99F8356CA6E</a:t>
            </a:r>
          </a:p>
          <a:p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                                 E99FAA47CAE0F508C1146C85D47007B3</a:t>
            </a:r>
          </a:p>
          <a:p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                                 3679E57F88AE7A486164E597EB3145F5</a:t>
            </a:r>
            <a:endParaRPr lang="en-IN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42944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9E4E8-9863-4A82-A772-7563846AB2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260" y="0"/>
            <a:ext cx="10396882" cy="115196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latin typeface="Arial Narrow" panose="020B0606020202030204" pitchFamily="34" charset="0"/>
              </a:rPr>
              <a:t>NORTH</a:t>
            </a:r>
            <a:endParaRPr lang="en-IN" sz="4800" b="1" dirty="0">
              <a:latin typeface="Arial Narrow" panose="020B0606020202030204" pitchFamily="34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B7D4020-7679-4F54-9A09-D8942CD650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362635"/>
            <a:ext cx="12191999" cy="5495365"/>
          </a:xfrm>
        </p:spPr>
      </p:pic>
    </p:spTree>
    <p:extLst>
      <p:ext uri="{BB962C8B-B14F-4D97-AF65-F5344CB8AC3E}">
        <p14:creationId xmlns:p14="http://schemas.microsoft.com/office/powerpoint/2010/main" val="24528820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2F1931-862B-4862-9767-DA86A0DC9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0"/>
            <a:ext cx="10396882" cy="115196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latin typeface="Arial Narrow" panose="020B0606020202030204" pitchFamily="34" charset="0"/>
              </a:rPr>
              <a:t>SOUTH</a:t>
            </a:r>
            <a:endParaRPr lang="en-IN" sz="4800" b="1" dirty="0">
              <a:latin typeface="Arial Narrow" panose="020B0606020202030204" pitchFamily="34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15E056C-6CBB-4AE3-AB7D-C90A4DA72D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151965"/>
            <a:ext cx="12191999" cy="5706035"/>
          </a:xfrm>
        </p:spPr>
      </p:pic>
    </p:spTree>
    <p:extLst>
      <p:ext uri="{BB962C8B-B14F-4D97-AF65-F5344CB8AC3E}">
        <p14:creationId xmlns:p14="http://schemas.microsoft.com/office/powerpoint/2010/main" val="25247653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BC042F-0714-45FE-A932-A24261C8E0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942" y="0"/>
            <a:ext cx="10396882" cy="115196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latin typeface="Arial Narrow" panose="020B0606020202030204" pitchFamily="34" charset="0"/>
              </a:rPr>
              <a:t>EAST</a:t>
            </a:r>
            <a:endParaRPr lang="en-IN" sz="4800" b="1" dirty="0">
              <a:latin typeface="Arial Narrow" panose="020B0606020202030204" pitchFamily="34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E5E3F6D-F1AF-44D6-B4C9-9B10019776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151965"/>
            <a:ext cx="12192000" cy="5706035"/>
          </a:xfrm>
        </p:spPr>
      </p:pic>
    </p:spTree>
    <p:extLst>
      <p:ext uri="{BB962C8B-B14F-4D97-AF65-F5344CB8AC3E}">
        <p14:creationId xmlns:p14="http://schemas.microsoft.com/office/powerpoint/2010/main" val="4257838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7ECCB2-6461-448F-9CBE-BFE87127C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189" y="0"/>
            <a:ext cx="10396882" cy="1434353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latin typeface="Arial Narrow" panose="020B0606020202030204" pitchFamily="34" charset="0"/>
              </a:rPr>
              <a:t>WEST</a:t>
            </a:r>
            <a:endParaRPr lang="en-IN" sz="4800" b="1" dirty="0">
              <a:latin typeface="Arial Narrow" panose="020B0606020202030204" pitchFamily="34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CBE3A29-181F-41A9-9C1D-81F4F7ED73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434353"/>
            <a:ext cx="12191999" cy="5423647"/>
          </a:xfrm>
        </p:spPr>
      </p:pic>
    </p:spTree>
    <p:extLst>
      <p:ext uri="{BB962C8B-B14F-4D97-AF65-F5344CB8AC3E}">
        <p14:creationId xmlns:p14="http://schemas.microsoft.com/office/powerpoint/2010/main" val="33907399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3F3851-78E7-43EE-9F9E-A7E4DFFB59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978" y="0"/>
            <a:ext cx="10396882" cy="1344707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latin typeface="Arial Narrow" panose="020B0606020202030204" pitchFamily="34" charset="0"/>
              </a:rPr>
              <a:t>NORTH-EAST</a:t>
            </a:r>
            <a:endParaRPr lang="en-IN" sz="4800" b="1" dirty="0">
              <a:latin typeface="Arial Narrow" panose="020B0606020202030204" pitchFamily="34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8C8A759-2B3B-445C-A2F1-8DAE68B2A8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344707"/>
            <a:ext cx="12192000" cy="5513294"/>
          </a:xfrm>
        </p:spPr>
      </p:pic>
    </p:spTree>
    <p:extLst>
      <p:ext uri="{BB962C8B-B14F-4D97-AF65-F5344CB8AC3E}">
        <p14:creationId xmlns:p14="http://schemas.microsoft.com/office/powerpoint/2010/main" val="15714443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9DC38C-7901-4FBE-AE1B-1E0A59DA37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084" y="0"/>
            <a:ext cx="10396882" cy="5567082"/>
          </a:xfrm>
        </p:spPr>
        <p:txBody>
          <a:bodyPr>
            <a:normAutofit/>
          </a:bodyPr>
          <a:lstStyle/>
          <a:p>
            <a:pPr algn="ctr"/>
            <a:r>
              <a:rPr lang="en-US" sz="9600" b="1" dirty="0">
                <a:latin typeface="Britannic Bold" panose="020B0903060703020204" pitchFamily="34" charset="0"/>
              </a:rPr>
              <a:t>DASH BOARD</a:t>
            </a:r>
            <a:endParaRPr lang="en-IN" sz="9600" b="1" dirty="0">
              <a:latin typeface="Britannic Bold" panose="020B0903060703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F050EB-C806-4F90-B333-16001D8A29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-62753"/>
            <a:ext cx="11672047" cy="45719"/>
          </a:xfrm>
        </p:spPr>
        <p:txBody>
          <a:bodyPr>
            <a:normAutofit fontScale="25000" lnSpcReduction="20000"/>
          </a:bodyPr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084126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1FCE24-A6C9-4B0E-AB0B-E0C174410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672047" cy="5576047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C5FEBC4-4CCE-4346-9149-F24781B99B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183341"/>
            <a:ext cx="12191999" cy="5674659"/>
          </a:xfrm>
        </p:spPr>
      </p:pic>
    </p:spTree>
    <p:extLst>
      <p:ext uri="{BB962C8B-B14F-4D97-AF65-F5344CB8AC3E}">
        <p14:creationId xmlns:p14="http://schemas.microsoft.com/office/powerpoint/2010/main" val="1684072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2BDA4-EA01-4F05-8653-FD11BF607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73DAF0E-3417-4FB8-A465-E660F1B40D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764373"/>
            <a:ext cx="12191999" cy="6093627"/>
          </a:xfrm>
        </p:spPr>
      </p:pic>
    </p:spTree>
    <p:extLst>
      <p:ext uri="{BB962C8B-B14F-4D97-AF65-F5344CB8AC3E}">
        <p14:creationId xmlns:p14="http://schemas.microsoft.com/office/powerpoint/2010/main" val="8593478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70A8F-4BD0-493F-8CBD-CECBAC1B5C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7C2E51A-B718-4CA5-94CE-97C916A352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764373"/>
            <a:ext cx="12129247" cy="6093627"/>
          </a:xfrm>
        </p:spPr>
      </p:pic>
    </p:spTree>
    <p:extLst>
      <p:ext uri="{BB962C8B-B14F-4D97-AF65-F5344CB8AC3E}">
        <p14:creationId xmlns:p14="http://schemas.microsoft.com/office/powerpoint/2010/main" val="3944234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ADB11D-6EEE-4316-BC9F-99A55271CD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905129" cy="5567081"/>
          </a:xfrm>
        </p:spPr>
        <p:txBody>
          <a:bodyPr>
            <a:normAutofit/>
          </a:bodyPr>
          <a:lstStyle/>
          <a:p>
            <a:pPr algn="ctr"/>
            <a:r>
              <a:rPr lang="en-US" sz="9600" b="1" dirty="0">
                <a:latin typeface="Arial Black" panose="020B0A04020102020204" pitchFamily="34" charset="0"/>
              </a:rPr>
              <a:t>STORY</a:t>
            </a:r>
            <a:endParaRPr lang="en-IN" sz="9600" b="1" dirty="0">
              <a:latin typeface="Arial Black" panose="020B0A040201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E521C8-0A69-4A96-BBB7-D81B6144A97E}"/>
              </a:ext>
            </a:extLst>
          </p:cNvPr>
          <p:cNvSpPr>
            <a:spLocks noGrp="1"/>
          </p:cNvSpPr>
          <p:nvPr>
            <p:ph idx="1"/>
          </p:nvPr>
        </p:nvSpPr>
        <p:spPr>
          <a:xfrm flipH="1">
            <a:off x="11905128" y="1354304"/>
            <a:ext cx="286871" cy="3311189"/>
          </a:xfrm>
        </p:spPr>
        <p:txBody>
          <a:bodyPr/>
          <a:lstStyle/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688698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171111-606E-4DC8-BFB5-A88C45EB1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506" y="116543"/>
            <a:ext cx="10875495" cy="1156444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latin typeface="Century" panose="02040604050505020304" pitchFamily="18" charset="0"/>
              </a:rPr>
              <a:t>INTRODUCTION:</a:t>
            </a:r>
            <a:endParaRPr lang="en-IN" dirty="0">
              <a:latin typeface="Century" panose="020406040505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AF264C-A82F-469F-B64C-27D322D989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0317" y="1828800"/>
            <a:ext cx="11591365" cy="3756213"/>
          </a:xfrm>
        </p:spPr>
        <p:txBody>
          <a:bodyPr/>
          <a:lstStyle/>
          <a:p>
            <a:pPr marL="0" indent="0">
              <a:buNone/>
            </a:pPr>
            <a:r>
              <a:rPr lang="en-US" sz="1600" dirty="0">
                <a:latin typeface="Bahnschrift Light SemiCondensed" panose="020B0502040204020203" pitchFamily="34" charset="0"/>
              </a:rPr>
              <a:t>          </a:t>
            </a:r>
          </a:p>
          <a:p>
            <a:pPr marL="0" indent="0">
              <a:buNone/>
            </a:pPr>
            <a:r>
              <a:rPr lang="en-US" sz="1600" dirty="0">
                <a:latin typeface="Bahnschrift Light SemiCondensed" panose="020B0502040204020203" pitchFamily="34" charset="0"/>
              </a:rPr>
              <a:t>  </a:t>
            </a:r>
            <a:r>
              <a:rPr lang="en-US" sz="1600" i="1" dirty="0">
                <a:latin typeface="Bahnschrift Light SemiCondensed" panose="020B0502040204020203" pitchFamily="34" charset="0"/>
              </a:rPr>
              <a:t>This report delves into the captivating realm of India’s agricultural cultivation, providing a comprehensive visual exploration of key aspects and trends in the agricultural sector. Through the visual representations , readers can gain valuable insights into crop production , seasonal variations, regional distribution, and over all production trends . These visualizations enable intuitive analysis, allowing stakeholders to uncover patterns , identify areas of growth or concern, and make date-driven decisions</a:t>
            </a:r>
            <a:r>
              <a:rPr lang="en-US" sz="1600" dirty="0">
                <a:latin typeface="Bahnschrift Light SemiCondensed" panose="020B0502040204020203" pitchFamily="34" charset="0"/>
              </a:rPr>
              <a:t>.</a:t>
            </a:r>
          </a:p>
          <a:p>
            <a:pPr marL="0" indent="0">
              <a:buNone/>
            </a:pPr>
            <a:r>
              <a:rPr lang="en-US" sz="1800" i="1" dirty="0">
                <a:latin typeface="Cambria" panose="02040503050406030204" pitchFamily="18" charset="0"/>
                <a:ea typeface="Cambria" panose="02040503050406030204" pitchFamily="18" charset="0"/>
              </a:rPr>
              <a:t>By harnessing the power of tableau ,this report not only presents the data in a visually appealing manner but provides an interactive experience for readers to explore the intricacies of India’s agricultural cultivation . To extract the insights from the data and put the data in the from of visualizations, dashboards tory we employed tableau tool.</a:t>
            </a:r>
          </a:p>
          <a:p>
            <a:pPr marL="0" indent="0">
              <a:buNone/>
            </a:pP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IN" dirty="0">
              <a:latin typeface="Bahnschrift Light Semi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51093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F00ADC-A6F8-4D7E-9E4B-04C239F92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10CB47A-674B-415B-AE46-4334414990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764373"/>
            <a:ext cx="12192000" cy="6093627"/>
          </a:xfrm>
        </p:spPr>
      </p:pic>
    </p:spTree>
    <p:extLst>
      <p:ext uri="{BB962C8B-B14F-4D97-AF65-F5344CB8AC3E}">
        <p14:creationId xmlns:p14="http://schemas.microsoft.com/office/powerpoint/2010/main" val="9549435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495DB-EE61-4624-9574-26912FE5E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1759427-0E42-427A-BEB4-182D3D8773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764373"/>
            <a:ext cx="12191999" cy="6093627"/>
          </a:xfrm>
        </p:spPr>
      </p:pic>
    </p:spTree>
    <p:extLst>
      <p:ext uri="{BB962C8B-B14F-4D97-AF65-F5344CB8AC3E}">
        <p14:creationId xmlns:p14="http://schemas.microsoft.com/office/powerpoint/2010/main" val="25911936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D00C9-04DA-4167-B6FE-E7CB38996D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EA31848-F165-4522-8FCB-39AAF6825B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764373"/>
            <a:ext cx="12191999" cy="6093628"/>
          </a:xfrm>
        </p:spPr>
      </p:pic>
    </p:spTree>
    <p:extLst>
      <p:ext uri="{BB962C8B-B14F-4D97-AF65-F5344CB8AC3E}">
        <p14:creationId xmlns:p14="http://schemas.microsoft.com/office/powerpoint/2010/main" val="19653546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D108C3-2FAB-4A53-9739-C62D408608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5163917-ED7E-4BD0-A396-456AEBBBCF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764373"/>
            <a:ext cx="12191999" cy="6093627"/>
          </a:xfrm>
        </p:spPr>
      </p:pic>
    </p:spTree>
    <p:extLst>
      <p:ext uri="{BB962C8B-B14F-4D97-AF65-F5344CB8AC3E}">
        <p14:creationId xmlns:p14="http://schemas.microsoft.com/office/powerpoint/2010/main" val="24110684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A5B1D-AE2D-4E81-A131-A6C7D653C5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5B68A2E-1C10-4D98-821E-CACFAB8F8B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764373"/>
            <a:ext cx="12191999" cy="6093627"/>
          </a:xfrm>
        </p:spPr>
      </p:pic>
    </p:spTree>
    <p:extLst>
      <p:ext uri="{BB962C8B-B14F-4D97-AF65-F5344CB8AC3E}">
        <p14:creationId xmlns:p14="http://schemas.microsoft.com/office/powerpoint/2010/main" val="36400564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B3E8-CE52-472B-9FC3-5AC61C57F1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539F2EE-0DEA-42CD-9D7A-29AFFA6DE0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764373"/>
            <a:ext cx="12191999" cy="6093627"/>
          </a:xfrm>
        </p:spPr>
      </p:pic>
    </p:spTree>
    <p:extLst>
      <p:ext uri="{BB962C8B-B14F-4D97-AF65-F5344CB8AC3E}">
        <p14:creationId xmlns:p14="http://schemas.microsoft.com/office/powerpoint/2010/main" val="13794836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4F1373-2709-4D2B-AA80-518FF14FD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C6A672E-88A8-48EA-A250-FF6E7EF405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764373"/>
            <a:ext cx="12191999" cy="6093627"/>
          </a:xfrm>
        </p:spPr>
      </p:pic>
    </p:spTree>
    <p:extLst>
      <p:ext uri="{BB962C8B-B14F-4D97-AF65-F5344CB8AC3E}">
        <p14:creationId xmlns:p14="http://schemas.microsoft.com/office/powerpoint/2010/main" val="401995665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728AF6-03F7-4280-BD05-B35C56915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68B3EED-0DDD-49F0-8A7A-E1E1763C7A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764373"/>
            <a:ext cx="12191999" cy="6093627"/>
          </a:xfrm>
        </p:spPr>
      </p:pic>
    </p:spTree>
    <p:extLst>
      <p:ext uri="{BB962C8B-B14F-4D97-AF65-F5344CB8AC3E}">
        <p14:creationId xmlns:p14="http://schemas.microsoft.com/office/powerpoint/2010/main" val="295565762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9EA88-8D83-4F3F-A4C1-4B16E2377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82" y="0"/>
            <a:ext cx="11659048" cy="5656730"/>
          </a:xfrm>
        </p:spPr>
        <p:txBody>
          <a:bodyPr>
            <a:normAutofit/>
          </a:bodyPr>
          <a:lstStyle/>
          <a:p>
            <a:pPr algn="ctr"/>
            <a:r>
              <a:rPr lang="en-US" sz="8800" b="1" dirty="0">
                <a:latin typeface="Elephant" panose="02020904090505020303" pitchFamily="18" charset="0"/>
              </a:rPr>
              <a:t>publishing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41FAF-730D-47FE-9638-C05616C313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1524577" cy="5576048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endParaRPr lang="en-US" sz="2000" dirty="0"/>
          </a:p>
          <a:p>
            <a:pPr>
              <a:lnSpc>
                <a:spcPct val="100000"/>
              </a:lnSpc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1942331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0665E-3985-47F7-8787-A23078617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EEFD6C3-71D7-48F9-94DC-5B748C6429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764373"/>
            <a:ext cx="12192000" cy="6093627"/>
          </a:xfrm>
        </p:spPr>
      </p:pic>
    </p:spTree>
    <p:extLst>
      <p:ext uri="{BB962C8B-B14F-4D97-AF65-F5344CB8AC3E}">
        <p14:creationId xmlns:p14="http://schemas.microsoft.com/office/powerpoint/2010/main" val="32943805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C33D21-2024-4D93-81E0-AC07DDFC0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1"/>
            <a:ext cx="10396882" cy="1281954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latin typeface="Bodoni MT Black" panose="02070A03080606020203" pitchFamily="18" charset="0"/>
              </a:rPr>
              <a:t>Empathy map</a:t>
            </a:r>
            <a:endParaRPr lang="en-IN" sz="4800" b="1" dirty="0">
              <a:latin typeface="Bodoni MT Black" panose="02070A03080606020203" pitchFamily="18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C7732DE-B761-4B52-9B0B-1285182E2F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281955"/>
            <a:ext cx="12192000" cy="5576044"/>
          </a:xfrm>
        </p:spPr>
      </p:pic>
    </p:spTree>
    <p:extLst>
      <p:ext uri="{BB962C8B-B14F-4D97-AF65-F5344CB8AC3E}">
        <p14:creationId xmlns:p14="http://schemas.microsoft.com/office/powerpoint/2010/main" val="274095393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864D24-C173-4E16-AF2E-6B15FF298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576BE06-630A-4A83-A50E-85AB4EE5C1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764373"/>
            <a:ext cx="12192000" cy="6093627"/>
          </a:xfrm>
        </p:spPr>
      </p:pic>
    </p:spTree>
    <p:extLst>
      <p:ext uri="{BB962C8B-B14F-4D97-AF65-F5344CB8AC3E}">
        <p14:creationId xmlns:p14="http://schemas.microsoft.com/office/powerpoint/2010/main" val="353230095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7D1FBB-6842-402B-A8F8-B959298EFA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718" y="1021976"/>
            <a:ext cx="10672482" cy="1819836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latin typeface="Arial Black" panose="020B0A04020102020204" pitchFamily="34" charset="0"/>
              </a:rPr>
              <a:t>Advantages and disadvantages</a:t>
            </a:r>
            <a:endParaRPr lang="en-IN" b="1" dirty="0">
              <a:latin typeface="Arial Black" panose="020B0A040201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50EEDB-27FA-4EC7-861B-E1DCD5BD7E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3429000"/>
            <a:ext cx="12192000" cy="3429000"/>
          </a:xfrm>
        </p:spPr>
        <p:txBody>
          <a:bodyPr>
            <a:normAutofit/>
          </a:bodyPr>
          <a:lstStyle/>
          <a:p>
            <a:r>
              <a:rPr lang="en-US" sz="2800" i="1" dirty="0"/>
              <a:t>It is useful to know about the field of agriculture.</a:t>
            </a:r>
          </a:p>
          <a:p>
            <a:r>
              <a:rPr lang="en-US" sz="2800" i="1" dirty="0"/>
              <a:t>This project is very useful to analysis the agricultural cultivation during the year of 1997-2021.</a:t>
            </a:r>
          </a:p>
          <a:p>
            <a:r>
              <a:rPr lang="en-US" sz="2800" i="1" dirty="0"/>
              <a:t>Time duration is the most common problem of this project.  </a:t>
            </a:r>
            <a:endParaRPr lang="en-IN" sz="2800" i="1" dirty="0"/>
          </a:p>
        </p:txBody>
      </p:sp>
    </p:spTree>
    <p:extLst>
      <p:ext uri="{BB962C8B-B14F-4D97-AF65-F5344CB8AC3E}">
        <p14:creationId xmlns:p14="http://schemas.microsoft.com/office/powerpoint/2010/main" val="425923981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83E8D-456C-474D-8338-F50B9B7DF0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5400" b="1" dirty="0">
                <a:latin typeface="Elephant" panose="02020904090505020303" pitchFamily="18" charset="0"/>
              </a:rPr>
              <a:t>applications:</a:t>
            </a:r>
            <a:endParaRPr lang="en-IN" sz="5400" b="1" dirty="0">
              <a:latin typeface="Elephant" panose="02020904090505020303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FE83E0-016F-41C5-B715-A34837741F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3429000"/>
            <a:ext cx="10820400" cy="2789685"/>
          </a:xfrm>
        </p:spPr>
        <p:txBody>
          <a:bodyPr>
            <a:normAutofit/>
          </a:bodyPr>
          <a:lstStyle/>
          <a:p>
            <a:r>
              <a:rPr lang="en-US" sz="2400" b="1" i="1" dirty="0">
                <a:latin typeface="Bahnschrift SemiBold Condensed" panose="020B0502040204020203" pitchFamily="34" charset="0"/>
              </a:rPr>
              <a:t>Tableau is an excellent tool for managing large datasets . It may be used for data collection ,analysis ,and visualization.</a:t>
            </a:r>
          </a:p>
          <a:p>
            <a:r>
              <a:rPr lang="en-US" sz="2400" b="1" i="1" dirty="0">
                <a:latin typeface="Bahnschrift SemiBold Condensed" panose="020B0502040204020203" pitchFamily="34" charset="0"/>
              </a:rPr>
              <a:t>The greater number of variables, the easier it to comprehend and make predictions.</a:t>
            </a:r>
            <a:endParaRPr lang="en-IN" sz="2400" b="1" i="1" dirty="0">
              <a:latin typeface="Bahnschrift SemiBold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579135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23559-22D6-4FD8-AF6B-51C768315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b="1" dirty="0">
                <a:latin typeface="Elephant" panose="02020904090505020303" pitchFamily="18" charset="0"/>
              </a:rPr>
              <a:t>Conclusion:</a:t>
            </a:r>
            <a:endParaRPr lang="en-IN" sz="6000" b="1" dirty="0">
              <a:latin typeface="Elephant" panose="02020904090505020303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F4E26D-D3B6-4CF4-A768-8B54A4EC8A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3227294"/>
            <a:ext cx="10820400" cy="2991391"/>
          </a:xfrm>
        </p:spPr>
        <p:txBody>
          <a:bodyPr>
            <a:normAutofit/>
          </a:bodyPr>
          <a:lstStyle/>
          <a:p>
            <a:r>
              <a:rPr lang="en-US" sz="2400" i="1" dirty="0">
                <a:latin typeface="Bahnschrift SemiBold" panose="020B0502040204020203" pitchFamily="34" charset="0"/>
              </a:rPr>
              <a:t>Finally the processes which have been done by our team is published on tableau the video of our project is demonstrated . The project report I given above . We have a clear dashboards and story which are to be easily understood.</a:t>
            </a:r>
            <a:endParaRPr lang="en-IN" sz="2400" i="1" dirty="0">
              <a:latin typeface="Bahnschrift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849650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8F11D1-1E7A-4C06-AE0D-EEE0DFDAB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5400" b="1" dirty="0">
                <a:latin typeface="Bodoni MT Black" panose="02070A03080606020203" pitchFamily="18" charset="0"/>
              </a:rPr>
              <a:t>Future scope:</a:t>
            </a:r>
            <a:endParaRPr lang="en-IN" sz="5400" b="1" dirty="0">
              <a:latin typeface="Bodoni MT Black" panose="02070A03080606020203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19F44B-95A4-475F-A5E2-AA91990A9E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3307976"/>
            <a:ext cx="10820400" cy="2910709"/>
          </a:xfrm>
        </p:spPr>
        <p:txBody>
          <a:bodyPr>
            <a:normAutofit/>
          </a:bodyPr>
          <a:lstStyle/>
          <a:p>
            <a:r>
              <a:rPr lang="en-US" sz="2800" i="1" dirty="0">
                <a:latin typeface="Arial" panose="020B0604020202020204" pitchFamily="34" charset="0"/>
                <a:cs typeface="Arial" panose="020B0604020202020204" pitchFamily="34" charset="0"/>
              </a:rPr>
              <a:t>This project gave as a guidance to get a job later to this field in our future in a software companies. We may be analysis in our life</a:t>
            </a:r>
            <a:endParaRPr lang="en-IN" sz="28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330972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B07D7D-87B1-4B1E-BE89-26F275817E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2907" y="1079877"/>
            <a:ext cx="10146186" cy="2511835"/>
          </a:xfrm>
        </p:spPr>
        <p:txBody>
          <a:bodyPr>
            <a:normAutofit/>
          </a:bodyPr>
          <a:lstStyle/>
          <a:p>
            <a:pPr algn="ctr"/>
            <a:r>
              <a:rPr lang="en-US" sz="9600" b="1" dirty="0">
                <a:latin typeface="Bodoni MT Black" panose="02070A03080606020203" pitchFamily="18" charset="0"/>
              </a:rPr>
              <a:t>THANK YOU</a:t>
            </a:r>
            <a:endParaRPr lang="en-IN" sz="9600" b="1" dirty="0">
              <a:latin typeface="Bodoni MT Black" panose="02070A03080606020203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DC59F4-AB71-475D-9CC0-65DD049331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 flipH="1">
            <a:off x="13248932" y="-359483"/>
            <a:ext cx="45719" cy="45719"/>
          </a:xfrm>
        </p:spPr>
        <p:txBody>
          <a:bodyPr>
            <a:normAutofit fontScale="25000" lnSpcReduction="20000"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793468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34B711-F00C-42C6-9886-1F0B13D1B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1"/>
            <a:ext cx="10396882" cy="1264024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latin typeface="Bodoni MT Black" panose="02070A03080606020203" pitchFamily="18" charset="0"/>
              </a:rPr>
              <a:t>Brainstorm map</a:t>
            </a:r>
            <a:endParaRPr lang="en-IN" sz="4800" b="1" dirty="0">
              <a:latin typeface="Bodoni MT Black" panose="02070A03080606020203" pitchFamily="18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1370989-1367-4457-906D-74AE1E53CB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" y="1138518"/>
            <a:ext cx="12192000" cy="5719481"/>
          </a:xfrm>
        </p:spPr>
      </p:pic>
    </p:spTree>
    <p:extLst>
      <p:ext uri="{BB962C8B-B14F-4D97-AF65-F5344CB8AC3E}">
        <p14:creationId xmlns:p14="http://schemas.microsoft.com/office/powerpoint/2010/main" val="33906679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B9D5E7-2820-46FD-8B96-3543BE1ACF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8531" y="708211"/>
            <a:ext cx="10396882" cy="1151965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30B028A-D63C-41D3-973A-FE65801C62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7073152"/>
          </a:xfrm>
        </p:spPr>
      </p:pic>
    </p:spTree>
    <p:extLst>
      <p:ext uri="{BB962C8B-B14F-4D97-AF65-F5344CB8AC3E}">
        <p14:creationId xmlns:p14="http://schemas.microsoft.com/office/powerpoint/2010/main" val="6044738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DAB95-F453-4D25-8D65-76E8C9EC98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483" y="664901"/>
            <a:ext cx="10396882" cy="1845216"/>
          </a:xfrm>
        </p:spPr>
        <p:txBody>
          <a:bodyPr>
            <a:normAutofit/>
          </a:bodyPr>
          <a:lstStyle/>
          <a:p>
            <a:pPr algn="ctr"/>
            <a:r>
              <a:rPr lang="en-US" sz="7200" b="1" dirty="0">
                <a:latin typeface="Bodoni MT Black" panose="02070A03080606020203" pitchFamily="18" charset="0"/>
              </a:rPr>
              <a:t>Result:</a:t>
            </a:r>
            <a:endParaRPr lang="en-IN" sz="7200" b="1" dirty="0">
              <a:latin typeface="Bodoni MT Black" panose="02070A03080606020203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1BCF1C-D018-4264-BA4B-35D607856D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7558" y="3576918"/>
            <a:ext cx="10396883" cy="243839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5400" b="1" dirty="0">
                <a:latin typeface="Arial Black" panose="020B0A04020102020204" pitchFamily="34" charset="0"/>
              </a:rPr>
              <a:t> Data visualization</a:t>
            </a:r>
            <a:endParaRPr lang="en-IN" sz="5400" b="1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12185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B51DE-D76D-4233-A3F2-E6DBD4F040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1"/>
            <a:ext cx="10396882" cy="1308848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latin typeface="Arial Narrow" panose="020B0606020202030204" pitchFamily="34" charset="0"/>
              </a:rPr>
              <a:t>State wise agricultural land </a:t>
            </a:r>
            <a:endParaRPr lang="en-IN" sz="4800" b="1" dirty="0">
              <a:latin typeface="Arial Narrow" panose="020B0606020202030204" pitchFamily="34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EEE7982-2624-4A1A-AF9A-506CF756D7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174377"/>
            <a:ext cx="12192000" cy="5683624"/>
          </a:xfrm>
        </p:spPr>
      </p:pic>
    </p:spTree>
    <p:extLst>
      <p:ext uri="{BB962C8B-B14F-4D97-AF65-F5344CB8AC3E}">
        <p14:creationId xmlns:p14="http://schemas.microsoft.com/office/powerpoint/2010/main" val="40211888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B0B62-EE05-4CDF-A458-D17B72E7E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472" y="22168"/>
            <a:ext cx="10396882" cy="1461247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latin typeface="Arial Black" panose="020B0A04020102020204" pitchFamily="34" charset="0"/>
              </a:rPr>
              <a:t>AREA VS PRODUCTION</a:t>
            </a:r>
            <a:endParaRPr lang="en-IN" sz="4800" b="1" dirty="0">
              <a:latin typeface="Arial Black" panose="020B0A04020102020204" pitchFamily="34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5FCFCA2-5735-44D2-B3CE-82050DE63D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299883"/>
            <a:ext cx="12192000" cy="5535950"/>
          </a:xfrm>
        </p:spPr>
      </p:pic>
    </p:spTree>
    <p:extLst>
      <p:ext uri="{BB962C8B-B14F-4D97-AF65-F5344CB8AC3E}">
        <p14:creationId xmlns:p14="http://schemas.microsoft.com/office/powerpoint/2010/main" val="532172858"/>
      </p:ext>
    </p:extLst>
  </p:cSld>
  <p:clrMapOvr>
    <a:masterClrMapping/>
  </p:clrMapOvr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710EE66-8707-456F-8F2E-091D581CB030}">
  <ds:schemaRefs>
    <ds:schemaRef ds:uri="http://purl.org/dc/terms/"/>
    <ds:schemaRef ds:uri="71af3243-3dd4-4a8d-8c0d-dd76da1f02a5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schemas.microsoft.com/office/2006/metadata/properties"/>
    <ds:schemaRef ds:uri="http://purl.org/dc/dcmitype/"/>
    <ds:schemaRef ds:uri="http://www.w3.org/XML/1998/namespace"/>
    <ds:schemaRef ds:uri="16c05727-aa75-4e4a-9b5f-8a80a1165891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10BEB954-4024-4CCF-A9D6-4C00FDC028D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B96CC85-5758-41C0-8EFD-737AFB69121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TM10001115[[fn=Parcel]]</Template>
  <TotalTime>0</TotalTime>
  <Words>395</Words>
  <Application>Microsoft Office PowerPoint</Application>
  <PresentationFormat>Widescreen</PresentationFormat>
  <Paragraphs>49</Paragraphs>
  <Slides>45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62" baseType="lpstr">
      <vt:lpstr>Algerian</vt:lpstr>
      <vt:lpstr>Arial</vt:lpstr>
      <vt:lpstr>Arial Black</vt:lpstr>
      <vt:lpstr>Arial Narrow</vt:lpstr>
      <vt:lpstr>Bahnschrift Condensed</vt:lpstr>
      <vt:lpstr>Bahnschrift Light SemiCondensed</vt:lpstr>
      <vt:lpstr>Bahnschrift SemiBold</vt:lpstr>
      <vt:lpstr>Bahnschrift SemiBold Condensed</vt:lpstr>
      <vt:lpstr>Bodoni MT Black</vt:lpstr>
      <vt:lpstr>Britannic Bold</vt:lpstr>
      <vt:lpstr>Calibri</vt:lpstr>
      <vt:lpstr>Cambria</vt:lpstr>
      <vt:lpstr>Century</vt:lpstr>
      <vt:lpstr>Century Gothic</vt:lpstr>
      <vt:lpstr>Courier New</vt:lpstr>
      <vt:lpstr>Elephant</vt:lpstr>
      <vt:lpstr>Vapor Trail</vt:lpstr>
      <vt:lpstr>NAAN MUDHAALAVAN  FUNDAMETALS OF DATA ANALYTICS WITH TABLEAU       PROJECT TITLE: INDIA’S AGRICULTURAL CROP PRODUCTION ANALYSIS(1997-2021) </vt:lpstr>
      <vt:lpstr>TEAM ID:NM2023TMID16177</vt:lpstr>
      <vt:lpstr>INTRODUCTION:</vt:lpstr>
      <vt:lpstr>Empathy map</vt:lpstr>
      <vt:lpstr>Brainstorm map</vt:lpstr>
      <vt:lpstr>PowerPoint Presentation</vt:lpstr>
      <vt:lpstr>Result:</vt:lpstr>
      <vt:lpstr>State wise agricultural land </vt:lpstr>
      <vt:lpstr>AREA VS PRODUCTION</vt:lpstr>
      <vt:lpstr>SEASON BASED CULTIVATION AREA</vt:lpstr>
      <vt:lpstr>CROP PLANTATION BY AREA</vt:lpstr>
      <vt:lpstr>CROP (PLANTATION BY COUNT)</vt:lpstr>
      <vt:lpstr>YIELD BY SEASON</vt:lpstr>
      <vt:lpstr>SEASON WISE PRODUCTION</vt:lpstr>
      <vt:lpstr>EAST</vt:lpstr>
      <vt:lpstr>NORTH</vt:lpstr>
      <vt:lpstr>SOUTH</vt:lpstr>
      <vt:lpstr>WEST</vt:lpstr>
      <vt:lpstr>NORTH-EAST</vt:lpstr>
      <vt:lpstr>NORTH</vt:lpstr>
      <vt:lpstr>SOUTH</vt:lpstr>
      <vt:lpstr>EAST</vt:lpstr>
      <vt:lpstr>WEST</vt:lpstr>
      <vt:lpstr>NORTH-EAST</vt:lpstr>
      <vt:lpstr>DASH BOARD</vt:lpstr>
      <vt:lpstr>PowerPoint Presentation</vt:lpstr>
      <vt:lpstr>PowerPoint Presentation</vt:lpstr>
      <vt:lpstr>PowerPoint Presentation</vt:lpstr>
      <vt:lpstr>STORY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publishing</vt:lpstr>
      <vt:lpstr>PowerPoint Presentation</vt:lpstr>
      <vt:lpstr>PowerPoint Presentation</vt:lpstr>
      <vt:lpstr>Advantages and disadvantages</vt:lpstr>
      <vt:lpstr>applications:</vt:lpstr>
      <vt:lpstr>Conclusion:</vt:lpstr>
      <vt:lpstr>Future scope: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2023-10-13T06:38:30Z</dcterms:created>
  <dcterms:modified xsi:type="dcterms:W3CDTF">2023-10-14T16:45:46Z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